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8" r:id="rId3"/>
    <p:sldId id="289" r:id="rId4"/>
    <p:sldId id="278" r:id="rId5"/>
    <p:sldId id="279" r:id="rId6"/>
    <p:sldId id="291" r:id="rId7"/>
    <p:sldId id="292" r:id="rId8"/>
    <p:sldId id="293" r:id="rId9"/>
    <p:sldId id="280" r:id="rId10"/>
    <p:sldId id="281" r:id="rId11"/>
    <p:sldId id="290" r:id="rId12"/>
    <p:sldId id="27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07-Sep-20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07-Sep-20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07-Sep-20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07-Sep-20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07-Sep-20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07-Sep-20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07-Sep-20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07-Sep-20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07-Sep-20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07-Sep-20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07-Sep-20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07-Sep-20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578177"/>
            <a:ext cx="7620000" cy="523220"/>
          </a:xfrm>
          <a:noFill/>
        </p:spPr>
        <p:txBody>
          <a:bodyPr wrap="square" rtlCol="0">
            <a:spAutoFit/>
          </a:bodyPr>
          <a:lstStyle/>
          <a:p>
            <a:r>
              <a:rPr lang="en-US" sz="2800" b="1" dirty="0">
                <a:latin typeface="Bookman Old Style" pitchFamily="18" charset="0"/>
                <a:ea typeface="+mn-ea"/>
                <a:cs typeface="+mn-cs"/>
              </a:rPr>
              <a:t>ATOMIC ENERGY EDUCATION SOCIETY</a:t>
            </a:r>
          </a:p>
        </p:txBody>
      </p:sp>
      <p:sp>
        <p:nvSpPr>
          <p:cNvPr id="3" name="Subtitle 2"/>
          <p:cNvSpPr>
            <a:spLocks noGrp="1"/>
          </p:cNvSpPr>
          <p:nvPr>
            <p:ph type="subTitle" idx="1"/>
          </p:nvPr>
        </p:nvSpPr>
        <p:spPr>
          <a:xfrm>
            <a:off x="1524000" y="3276600"/>
            <a:ext cx="6400800" cy="990600"/>
          </a:xfrm>
        </p:spPr>
        <p:txBody>
          <a:bodyPr>
            <a:normAutofit lnSpcReduction="10000"/>
          </a:bodyPr>
          <a:lstStyle/>
          <a:p>
            <a:r>
              <a:rPr lang="en-US" sz="2800" b="1" dirty="0" smtClean="0">
                <a:solidFill>
                  <a:schemeClr val="tx1"/>
                </a:solidFill>
                <a:latin typeface="Bookman Old Style" pitchFamily="18" charset="0"/>
              </a:rPr>
              <a:t>CHAPTER- 03</a:t>
            </a:r>
          </a:p>
          <a:p>
            <a:r>
              <a:rPr lang="en-US" sz="2800" b="1" dirty="0" smtClean="0">
                <a:solidFill>
                  <a:schemeClr val="tx1"/>
                </a:solidFill>
                <a:latin typeface="Bookman Old Style" pitchFamily="18" charset="0"/>
              </a:rPr>
              <a:t>POPULATION COMPOSITION</a:t>
            </a:r>
            <a:endParaRPr lang="en-US" sz="2800" b="1" dirty="0">
              <a:solidFill>
                <a:schemeClr val="tx1"/>
              </a:solidFill>
              <a:latin typeface="Bookman Old Style" pitchFamily="18" charset="0"/>
            </a:endParaRPr>
          </a:p>
        </p:txBody>
      </p:sp>
      <p:sp>
        <p:nvSpPr>
          <p:cNvPr id="4" name="TextBox 3"/>
          <p:cNvSpPr txBox="1"/>
          <p:nvPr/>
        </p:nvSpPr>
        <p:spPr>
          <a:xfrm>
            <a:off x="2819400" y="4362555"/>
            <a:ext cx="3505200" cy="523220"/>
          </a:xfrm>
          <a:prstGeom prst="rect">
            <a:avLst/>
          </a:prstGeom>
          <a:noFill/>
        </p:spPr>
        <p:txBody>
          <a:bodyPr wrap="square" rtlCol="0">
            <a:spAutoFit/>
          </a:bodyPr>
          <a:lstStyle/>
          <a:p>
            <a:pPr algn="ctr"/>
            <a:r>
              <a:rPr lang="en-US" sz="2800" b="1" dirty="0" smtClean="0">
                <a:latin typeface="Bookman Old Style" pitchFamily="18" charset="0"/>
              </a:rPr>
              <a:t>MODULE-01/01</a:t>
            </a:r>
            <a:endParaRPr lang="en-US" sz="2800" b="1" dirty="0">
              <a:latin typeface="Bookman Old Style" pitchFamily="18" charset="0"/>
            </a:endParaRPr>
          </a:p>
        </p:txBody>
      </p:sp>
      <p:sp>
        <p:nvSpPr>
          <p:cNvPr id="5" name="TextBox 4"/>
          <p:cNvSpPr txBox="1"/>
          <p:nvPr/>
        </p:nvSpPr>
        <p:spPr>
          <a:xfrm>
            <a:off x="1524000" y="1447800"/>
            <a:ext cx="6096000" cy="1384995"/>
          </a:xfrm>
          <a:prstGeom prst="rect">
            <a:avLst/>
          </a:prstGeom>
          <a:noFill/>
        </p:spPr>
        <p:txBody>
          <a:bodyPr wrap="square" rtlCol="0">
            <a:spAutoFit/>
          </a:bodyPr>
          <a:lstStyle/>
          <a:p>
            <a:pPr algn="ctr"/>
            <a:r>
              <a:rPr lang="en-US" sz="2800" b="1" dirty="0" smtClean="0">
                <a:latin typeface="Bookman Old Style" pitchFamily="18" charset="0"/>
              </a:rPr>
              <a:t>SUBJECT – GEOGRAPHY</a:t>
            </a:r>
          </a:p>
          <a:p>
            <a:pPr algn="ctr"/>
            <a:r>
              <a:rPr lang="en-US" sz="2800" b="1" dirty="0" smtClean="0">
                <a:latin typeface="Bookman Old Style" pitchFamily="18" charset="0"/>
              </a:rPr>
              <a:t>STREAM – ARTS</a:t>
            </a:r>
          </a:p>
          <a:p>
            <a:pPr algn="ctr"/>
            <a:r>
              <a:rPr lang="en-US" sz="2800" b="1" dirty="0" smtClean="0">
                <a:latin typeface="Bookman Old Style" pitchFamily="18" charset="0"/>
              </a:rPr>
              <a:t>CLASS -12 </a:t>
            </a:r>
            <a:endParaRPr lang="en-US" sz="2800" b="1" dirty="0">
              <a:latin typeface="Bookman Old Style" pitchFamily="18" charset="0"/>
            </a:endParaRPr>
          </a:p>
        </p:txBody>
      </p:sp>
      <p:sp>
        <p:nvSpPr>
          <p:cNvPr id="6" name="TextBox 5"/>
          <p:cNvSpPr txBox="1"/>
          <p:nvPr/>
        </p:nvSpPr>
        <p:spPr>
          <a:xfrm>
            <a:off x="2819400" y="5867400"/>
            <a:ext cx="6172200" cy="646331"/>
          </a:xfrm>
          <a:prstGeom prst="rect">
            <a:avLst/>
          </a:prstGeom>
          <a:noFill/>
        </p:spPr>
        <p:txBody>
          <a:bodyPr wrap="square" rtlCol="0">
            <a:spAutoFit/>
          </a:bodyPr>
          <a:lstStyle/>
          <a:p>
            <a:r>
              <a:rPr lang="en-US" b="1" dirty="0" smtClean="0">
                <a:latin typeface="Bookman Old Style" pitchFamily="18" charset="0"/>
              </a:rPr>
              <a:t>Prepared By: Mr. S.SADHUKHAN (PGT-SS)</a:t>
            </a:r>
          </a:p>
          <a:p>
            <a:r>
              <a:rPr lang="en-US" b="1" dirty="0" smtClean="0">
                <a:latin typeface="Bookman Old Style" pitchFamily="18" charset="0"/>
              </a:rPr>
              <a:t>AECS-2, JADUGUDA</a:t>
            </a:r>
            <a:endParaRPr lang="en-US" b="1" dirty="0">
              <a:latin typeface="Bookman Old Style"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762000"/>
            <a:ext cx="8229600" cy="5509200"/>
          </a:xfrm>
          <a:prstGeom prst="rect">
            <a:avLst/>
          </a:prstGeom>
        </p:spPr>
        <p:txBody>
          <a:bodyPr wrap="square">
            <a:spAutoFit/>
          </a:bodyPr>
          <a:lstStyle/>
          <a:p>
            <a:r>
              <a:rPr lang="en-US" sz="3200" b="1" dirty="0" smtClean="0"/>
              <a:t>			Literacy</a:t>
            </a:r>
          </a:p>
          <a:p>
            <a:r>
              <a:rPr lang="en-US" sz="3200" dirty="0"/>
              <a:t>Proportion of literate population of a country is an indicator of its socio-economic development as it reveals the standard of living, social status of females, availability of educational facilities and policies of government. In India-literacy rate denotes the percentage of population above 7 years of age, who is able to read, write and have the ability to do arithmetic calculations with understanding.</a:t>
            </a:r>
          </a:p>
          <a:p>
            <a:endParaRPr lang="en-US" sz="3200" b="1" dirty="0"/>
          </a:p>
        </p:txBody>
      </p:sp>
    </p:spTree>
    <p:extLst>
      <p:ext uri="{BB962C8B-B14F-4D97-AF65-F5344CB8AC3E}">
        <p14:creationId xmlns:p14="http://schemas.microsoft.com/office/powerpoint/2010/main" xmlns="" val="16437737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838200"/>
            <a:ext cx="7467600" cy="4832092"/>
          </a:xfrm>
          <a:prstGeom prst="rect">
            <a:avLst/>
          </a:prstGeom>
        </p:spPr>
        <p:txBody>
          <a:bodyPr wrap="square">
            <a:spAutoFit/>
          </a:bodyPr>
          <a:lstStyle/>
          <a:p>
            <a:r>
              <a:rPr lang="en-US" sz="2800" b="1" dirty="0" smtClean="0"/>
              <a:t>		Occupational Structure</a:t>
            </a:r>
          </a:p>
          <a:p>
            <a:r>
              <a:rPr lang="en-US" sz="2000" dirty="0"/>
              <a:t>The working population takes place in various occupations ranging from agriculture, forestry, fishing, manufacturing, construction, commercial transport, services, communication and other unclassified services.</a:t>
            </a:r>
          </a:p>
          <a:p>
            <a:r>
              <a:rPr lang="en-US" sz="2000" dirty="0"/>
              <a:t>Agriculture, forestry, fishing and mining are classified as primary activities, manufacturing as secondary, transport, communication and other services as tertiary and the jobs related to research and developing ideas as quaternary activities. The proportion of working population engaged in these four sectors is a good indicator of the levels of economic development of a nation. A developed economy with industries can accommodate more workers in the secondary, tertiary and quaternary sector. If the economy is in primitive stages, then the proportion of people engaged in primary activities would be high</a:t>
            </a:r>
            <a:r>
              <a:rPr lang="en-US" sz="2000" dirty="0" smtClean="0"/>
              <a:t>.</a:t>
            </a:r>
            <a:endParaRPr lang="en-US" sz="2800" b="1" dirty="0"/>
          </a:p>
        </p:txBody>
      </p:sp>
    </p:spTree>
    <p:extLst>
      <p:ext uri="{BB962C8B-B14F-4D97-AF65-F5344CB8AC3E}">
        <p14:creationId xmlns:p14="http://schemas.microsoft.com/office/powerpoint/2010/main" xmlns="" val="39031664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3400" y="2971800"/>
            <a:ext cx="8229600" cy="1143000"/>
          </a:xfrm>
        </p:spPr>
        <p:txBody>
          <a:bodyPr>
            <a:normAutofit lnSpcReduction="10000"/>
          </a:bodyPr>
          <a:lstStyle/>
          <a:p>
            <a:pPr algn="ctr">
              <a:buNone/>
            </a:pPr>
            <a:r>
              <a:rPr lang="en-US" dirty="0" smtClean="0">
                <a:latin typeface="Bookman Old Style" pitchFamily="18" charset="0"/>
              </a:rPr>
              <a:t>	</a:t>
            </a:r>
            <a:r>
              <a:rPr lang="en-US" sz="7200" b="1" dirty="0" smtClean="0">
                <a:solidFill>
                  <a:srgbClr val="002060"/>
                </a:solidFill>
                <a:latin typeface="Bookman Old Style" pitchFamily="18" charset="0"/>
              </a:rPr>
              <a:t>THANK YOU</a:t>
            </a:r>
            <a:endParaRPr lang="en-US" b="1" dirty="0" smtClean="0">
              <a:solidFill>
                <a:srgbClr val="002060"/>
              </a:solidFill>
              <a:latin typeface="Bookman Old Style" pitchFamily="18" charset="0"/>
            </a:endParaRP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POPULATION COMPOSITION</a:t>
            </a:r>
          </a:p>
        </p:txBody>
      </p:sp>
      <p:sp>
        <p:nvSpPr>
          <p:cNvPr id="4" name="Content Placeholder 3"/>
          <p:cNvSpPr>
            <a:spLocks noGrp="1" noRot="1" noChangeAspect="1" noMove="1" noResize="1" noEditPoints="1" noAdjustHandles="1" noChangeArrowheads="1" noChangeShapeType="1" noTextEdit="1"/>
          </p:cNvSpPr>
          <p:nvPr>
            <p:ph idx="1"/>
          </p:nvPr>
        </p:nvSpPr>
        <p:spPr>
          <a:blipFill rotWithShape="1">
            <a:blip r:embed="rId2" cstate="print"/>
            <a:stretch>
              <a:fillRect l="-1481" t="-1078"/>
            </a:stretch>
          </a:blipFill>
        </p:spPr>
        <p:txBody>
          <a:bodyPr/>
          <a:lstStyle/>
          <a:p>
            <a:endParaRPr lang="en-US" dirty="0">
              <a:noFill/>
            </a:endParaRPr>
          </a:p>
        </p:txBody>
      </p:sp>
    </p:spTree>
    <p:extLst>
      <p:ext uri="{BB962C8B-B14F-4D97-AF65-F5344CB8AC3E}">
        <p14:creationId xmlns:p14="http://schemas.microsoft.com/office/powerpoint/2010/main" xmlns="" val="24612704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28601"/>
            <a:ext cx="7620000" cy="5724644"/>
          </a:xfrm>
          <a:prstGeom prst="rect">
            <a:avLst/>
          </a:prstGeom>
        </p:spPr>
        <p:txBody>
          <a:bodyPr wrap="square">
            <a:spAutoFit/>
          </a:bodyPr>
          <a:lstStyle/>
          <a:p>
            <a:pPr marL="400050" indent="-400050">
              <a:buAutoNum type="romanLcParenBoth" startAt="2"/>
            </a:pPr>
            <a:endParaRPr lang="en-US" dirty="0" smtClean="0"/>
          </a:p>
          <a:p>
            <a:r>
              <a:rPr lang="en-US" sz="2400" dirty="0" smtClean="0"/>
              <a:t>In </a:t>
            </a:r>
            <a:r>
              <a:rPr lang="en-US" sz="2400" dirty="0"/>
              <a:t>some countries the sex ratio is unfavorable to women because</a:t>
            </a:r>
          </a:p>
          <a:p>
            <a:r>
              <a:rPr lang="en-US" sz="2400" dirty="0"/>
              <a:t>(</a:t>
            </a:r>
            <a:r>
              <a:rPr lang="en-US" sz="2400" dirty="0" smtClean="0"/>
              <a:t>i)   Female </a:t>
            </a:r>
            <a:r>
              <a:rPr lang="en-US" sz="2400" dirty="0"/>
              <a:t>foeticide</a:t>
            </a:r>
          </a:p>
          <a:p>
            <a:r>
              <a:rPr lang="en-US" sz="2400" dirty="0"/>
              <a:t>(</a:t>
            </a:r>
            <a:r>
              <a:rPr lang="en-US" sz="2400" dirty="0" smtClean="0"/>
              <a:t>ii)  Female </a:t>
            </a:r>
            <a:r>
              <a:rPr lang="en-US" sz="2400" dirty="0"/>
              <a:t>infanticide</a:t>
            </a:r>
          </a:p>
          <a:p>
            <a:r>
              <a:rPr lang="en-US" sz="2400" dirty="0"/>
              <a:t>(</a:t>
            </a:r>
            <a:r>
              <a:rPr lang="en-US" sz="2400" dirty="0" smtClean="0"/>
              <a:t>iii) Domestic </a:t>
            </a:r>
            <a:r>
              <a:rPr lang="en-US" sz="2400" dirty="0"/>
              <a:t>violence against women</a:t>
            </a:r>
          </a:p>
          <a:p>
            <a:r>
              <a:rPr lang="en-US" sz="2400" dirty="0"/>
              <a:t>(</a:t>
            </a:r>
            <a:r>
              <a:rPr lang="en-US" sz="2400" dirty="0" smtClean="0"/>
              <a:t>iv) Lower </a:t>
            </a:r>
            <a:r>
              <a:rPr lang="en-US" sz="2400" dirty="0"/>
              <a:t>socio-economic status of women </a:t>
            </a:r>
            <a:endParaRPr lang="en-US" sz="2400" dirty="0" smtClean="0"/>
          </a:p>
          <a:p>
            <a:endParaRPr lang="en-US" sz="2400" dirty="0" smtClean="0"/>
          </a:p>
          <a:p>
            <a:r>
              <a:rPr lang="en-US" sz="2400" dirty="0"/>
              <a:t>The highest sex ratio in the world is recorded in Latvia where there are 85 males per 100 females. In Qatar there are 311 males per 100 </a:t>
            </a:r>
            <a:r>
              <a:rPr lang="en-US" sz="2400" dirty="0" smtClean="0"/>
              <a:t>females.</a:t>
            </a:r>
            <a:endParaRPr lang="en-US" dirty="0"/>
          </a:p>
          <a:p>
            <a:pPr marL="400050" indent="-400050">
              <a:buAutoNum type="romanLcParenBoth" startAt="2"/>
            </a:pPr>
            <a:endParaRPr lang="en-US" dirty="0" smtClean="0"/>
          </a:p>
          <a:p>
            <a:pPr marL="400050" indent="-400050">
              <a:buAutoNum type="romanLcParenBoth" startAt="2"/>
            </a:pPr>
            <a:endParaRPr lang="en-US" dirty="0"/>
          </a:p>
          <a:p>
            <a:pPr marL="400050" indent="-400050">
              <a:buAutoNum type="romanLcParenBoth" startAt="2"/>
            </a:pPr>
            <a:endParaRPr lang="en-US" dirty="0"/>
          </a:p>
          <a:p>
            <a:pPr marL="400050" indent="-400050">
              <a:buAutoNum type="romanLcParenBoth" startAt="2"/>
            </a:pPr>
            <a:endParaRPr lang="en-US" dirty="0" smtClean="0"/>
          </a:p>
          <a:p>
            <a:pPr marL="400050" indent="-400050">
              <a:buAutoNum type="romanLcParenBoth" startAt="2"/>
            </a:pPr>
            <a:endParaRPr lang="en-US" dirty="0"/>
          </a:p>
          <a:p>
            <a:pPr marL="400050" indent="-400050">
              <a:buAutoNum type="romanLcParenBoth" startAt="2"/>
            </a:pPr>
            <a:endParaRPr lang="en-US" dirty="0"/>
          </a:p>
        </p:txBody>
      </p:sp>
    </p:spTree>
    <p:extLst>
      <p:ext uri="{BB962C8B-B14F-4D97-AF65-F5344CB8AC3E}">
        <p14:creationId xmlns:p14="http://schemas.microsoft.com/office/powerpoint/2010/main" xmlns="" val="12423348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68504"/>
            <a:ext cx="8077200" cy="369332"/>
          </a:xfrm>
          <a:prstGeom prst="rect">
            <a:avLst/>
          </a:prstGeom>
        </p:spPr>
        <p:txBody>
          <a:bodyPr wrap="square">
            <a:spAutoFit/>
          </a:bodyPr>
          <a:lstStyle/>
          <a:p>
            <a:endParaRPr lang="en-US" dirty="0"/>
          </a:p>
        </p:txBody>
      </p:sp>
      <p:sp>
        <p:nvSpPr>
          <p:cNvPr id="3" name="Rectangle 2"/>
          <p:cNvSpPr/>
          <p:nvPr/>
        </p:nvSpPr>
        <p:spPr>
          <a:xfrm>
            <a:off x="685800" y="553170"/>
            <a:ext cx="7924800" cy="5262979"/>
          </a:xfrm>
          <a:prstGeom prst="rect">
            <a:avLst/>
          </a:prstGeom>
        </p:spPr>
        <p:txBody>
          <a:bodyPr wrap="square">
            <a:spAutoFit/>
          </a:bodyPr>
          <a:lstStyle/>
          <a:p>
            <a:r>
              <a:rPr lang="en-US" sz="2800" b="1" dirty="0" smtClean="0"/>
              <a:t>                        AGE STRUCTURE</a:t>
            </a:r>
          </a:p>
          <a:p>
            <a:endParaRPr lang="en-US" sz="2800" b="1" dirty="0"/>
          </a:p>
          <a:p>
            <a:r>
              <a:rPr lang="en-US" sz="2400" dirty="0"/>
              <a:t>Age structure represents the number of people of different age groups. A large size of population in the age group of 15-59 indicates a large working population. A greater proportion of population above 60 years represents an ageing population which requires more expenditure on health care facilities. High proportion of young population means that the region has a high birth rate and the population is youthful. </a:t>
            </a:r>
            <a:endParaRPr lang="en-US" sz="2400" dirty="0" smtClean="0"/>
          </a:p>
          <a:p>
            <a:endParaRPr lang="en-US" sz="2800" b="1" dirty="0"/>
          </a:p>
          <a:p>
            <a:endParaRPr lang="en-US" sz="2800" b="1" dirty="0" smtClean="0"/>
          </a:p>
          <a:p>
            <a:endParaRPr lang="en-US" sz="2800" b="1" dirty="0"/>
          </a:p>
          <a:p>
            <a:endParaRPr lang="en-US" sz="2800" b="1" dirty="0"/>
          </a:p>
        </p:txBody>
      </p:sp>
    </p:spTree>
    <p:extLst>
      <p:ext uri="{BB962C8B-B14F-4D97-AF65-F5344CB8AC3E}">
        <p14:creationId xmlns:p14="http://schemas.microsoft.com/office/powerpoint/2010/main" xmlns="" val="5701731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762000"/>
            <a:ext cx="7620000" cy="4832092"/>
          </a:xfrm>
          <a:prstGeom prst="rect">
            <a:avLst/>
          </a:prstGeom>
        </p:spPr>
        <p:txBody>
          <a:bodyPr wrap="square">
            <a:spAutoFit/>
          </a:bodyPr>
          <a:lstStyle/>
          <a:p>
            <a:r>
              <a:rPr lang="en-US" sz="2800" b="1" dirty="0" smtClean="0"/>
              <a:t>		AGE-SEX PYRAMID</a:t>
            </a:r>
          </a:p>
          <a:p>
            <a:endParaRPr lang="en-US" sz="2800" b="1" dirty="0" smtClean="0"/>
          </a:p>
          <a:p>
            <a:r>
              <a:rPr lang="en-US" sz="2800" dirty="0"/>
              <a:t>The age-sex structure of a population refers to the number of females and males in different age groups.</a:t>
            </a:r>
          </a:p>
          <a:p>
            <a:endParaRPr lang="en-US" sz="2800" dirty="0"/>
          </a:p>
          <a:p>
            <a:endParaRPr lang="en-US" sz="2800" b="1" dirty="0" smtClean="0"/>
          </a:p>
          <a:p>
            <a:endParaRPr lang="en-US" sz="2800" b="1" dirty="0"/>
          </a:p>
          <a:p>
            <a:endParaRPr lang="en-US" sz="2800" b="1" dirty="0" smtClean="0"/>
          </a:p>
          <a:p>
            <a:endParaRPr lang="en-US" sz="2800" b="1" dirty="0"/>
          </a:p>
          <a:p>
            <a:endParaRPr lang="en-US" sz="2800" b="1" dirty="0"/>
          </a:p>
        </p:txBody>
      </p:sp>
    </p:spTree>
    <p:extLst>
      <p:ext uri="{BB962C8B-B14F-4D97-AF65-F5344CB8AC3E}">
        <p14:creationId xmlns:p14="http://schemas.microsoft.com/office/powerpoint/2010/main" xmlns="" val="18851216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153400" cy="1162050"/>
          </a:xfrm>
        </p:spPr>
        <p:txBody>
          <a:bodyPr>
            <a:normAutofit/>
          </a:bodyPr>
          <a:lstStyle/>
          <a:p>
            <a:r>
              <a:rPr lang="en-US" sz="2800" dirty="0" smtClean="0"/>
              <a:t>			Expanding Population</a:t>
            </a:r>
            <a:endParaRPr lang="en-US" sz="2800" dirty="0"/>
          </a:p>
        </p:txBody>
      </p:sp>
      <p:sp>
        <p:nvSpPr>
          <p:cNvPr id="3" name="Content Placeholder 2"/>
          <p:cNvSpPr>
            <a:spLocks noGrp="1"/>
          </p:cNvSpPr>
          <p:nvPr>
            <p:ph idx="1"/>
          </p:nvPr>
        </p:nvSpPr>
        <p:spPr>
          <a:xfrm>
            <a:off x="3733800" y="1447800"/>
            <a:ext cx="4953000" cy="4678363"/>
          </a:xfrm>
        </p:spPr>
        <p:txBody>
          <a:bodyPr>
            <a:normAutofit fontScale="92500" lnSpcReduction="20000"/>
          </a:bodyPr>
          <a:lstStyle/>
          <a:p>
            <a:pPr marL="0" indent="0">
              <a:buNone/>
            </a:pPr>
            <a:endParaRPr lang="en-US" sz="2600" dirty="0" smtClean="0"/>
          </a:p>
          <a:p>
            <a:pPr marL="0" indent="0">
              <a:buNone/>
            </a:pPr>
            <a:endParaRPr lang="en-US" sz="2600" dirty="0"/>
          </a:p>
          <a:p>
            <a:pPr marL="0" indent="0">
              <a:buNone/>
            </a:pPr>
            <a:r>
              <a:rPr lang="en-US" sz="2600" dirty="0" smtClean="0"/>
              <a:t>This </a:t>
            </a:r>
            <a:r>
              <a:rPr lang="en-US" sz="2600" dirty="0"/>
              <a:t>pyramid has larger population in lower age group due to high birth rate. Expanding population pyramid depict population that have a larger percentage of people in younger age group. Population with this shape usually has high fertility rates with lower life expectancies. The age-sex pyramid of Nigeria, Bangladesh and Mexico is triangular shaped with a wide base and is typical of less developed countries.</a:t>
            </a:r>
          </a:p>
          <a:p>
            <a:endParaRPr lang="en-US" dirty="0"/>
          </a:p>
        </p:txBody>
      </p:sp>
      <p:sp>
        <p:nvSpPr>
          <p:cNvPr id="4" name="Text Placeholder 3"/>
          <p:cNvSpPr>
            <a:spLocks noGrp="1"/>
          </p:cNvSpPr>
          <p:nvPr>
            <p:ph type="body" sz="half" idx="2"/>
          </p:nvPr>
        </p:nvSpPr>
        <p:spPr/>
        <p:txBody>
          <a:bodyPr/>
          <a:lstStyle/>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 y="1828800"/>
            <a:ext cx="2974975" cy="2640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35510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848600" cy="1162050"/>
          </a:xfrm>
        </p:spPr>
        <p:txBody>
          <a:bodyPr>
            <a:normAutofit/>
          </a:bodyPr>
          <a:lstStyle/>
          <a:p>
            <a:r>
              <a:rPr lang="en-US" sz="2800" dirty="0" smtClean="0"/>
              <a:t>			Constant Population</a:t>
            </a:r>
            <a:endParaRPr lang="en-US" sz="2800" dirty="0"/>
          </a:p>
        </p:txBody>
      </p:sp>
      <p:sp>
        <p:nvSpPr>
          <p:cNvPr id="3" name="Content Placeholder 2"/>
          <p:cNvSpPr>
            <a:spLocks noGrp="1"/>
          </p:cNvSpPr>
          <p:nvPr>
            <p:ph idx="1"/>
          </p:nvPr>
        </p:nvSpPr>
        <p:spPr>
          <a:xfrm>
            <a:off x="3657600" y="2209800"/>
            <a:ext cx="5029200" cy="3916363"/>
          </a:xfrm>
        </p:spPr>
        <p:txBody>
          <a:bodyPr>
            <a:normAutofit/>
          </a:bodyPr>
          <a:lstStyle/>
          <a:p>
            <a:pPr marL="0" indent="0">
              <a:buNone/>
            </a:pPr>
            <a:endParaRPr lang="en-US" sz="2800" dirty="0" smtClean="0"/>
          </a:p>
          <a:p>
            <a:pPr marL="0" indent="0">
              <a:buNone/>
            </a:pPr>
            <a:endParaRPr lang="en-US" sz="2800" dirty="0"/>
          </a:p>
          <a:p>
            <a:pPr marL="0" indent="0">
              <a:buNone/>
            </a:pPr>
            <a:endParaRPr lang="en-US" sz="2800" dirty="0" smtClean="0"/>
          </a:p>
          <a:p>
            <a:pPr marL="0" indent="0">
              <a:buNone/>
            </a:pPr>
            <a:endParaRPr lang="en-US" sz="2800" dirty="0"/>
          </a:p>
          <a:p>
            <a:pPr marL="0" indent="0">
              <a:buNone/>
            </a:pPr>
            <a:r>
              <a:rPr lang="en-US" sz="2800" dirty="0" smtClean="0"/>
              <a:t>This </a:t>
            </a:r>
            <a:r>
              <a:rPr lang="en-US" sz="2800" dirty="0"/>
              <a:t>shows birth and death rates are almost equal. It is bell shaped and tapered towards the top.eg: Australia</a:t>
            </a:r>
            <a:r>
              <a:rPr lang="en-US" dirty="0"/>
              <a:t>.</a:t>
            </a:r>
          </a:p>
          <a:p>
            <a:endParaRPr lang="en-US" dirty="0"/>
          </a:p>
        </p:txBody>
      </p:sp>
      <p:sp>
        <p:nvSpPr>
          <p:cNvPr id="4" name="Text Placeholder 3"/>
          <p:cNvSpPr>
            <a:spLocks noGrp="1"/>
          </p:cNvSpPr>
          <p:nvPr>
            <p:ph type="body" sz="half" idx="2"/>
          </p:nvPr>
        </p:nvSpPr>
        <p:spPr/>
        <p:txBody>
          <a:bodyPr/>
          <a:lstStyle/>
          <a:p>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 y="2051050"/>
            <a:ext cx="2962275" cy="2755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476236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5029200" cy="1162050"/>
          </a:xfrm>
        </p:spPr>
        <p:txBody>
          <a:bodyPr>
            <a:normAutofit/>
          </a:bodyPr>
          <a:lstStyle/>
          <a:p>
            <a:r>
              <a:rPr lang="en-US" sz="2800" dirty="0"/>
              <a:t>Declining </a:t>
            </a:r>
            <a:r>
              <a:rPr lang="en-US" sz="2800" dirty="0" smtClean="0"/>
              <a:t> Population</a:t>
            </a:r>
            <a:endParaRPr lang="en-US" sz="2800" dirty="0"/>
          </a:p>
        </p:txBody>
      </p:sp>
      <p:sp>
        <p:nvSpPr>
          <p:cNvPr id="3" name="Content Placeholder 2"/>
          <p:cNvSpPr>
            <a:spLocks noGrp="1"/>
          </p:cNvSpPr>
          <p:nvPr>
            <p:ph idx="1"/>
          </p:nvPr>
        </p:nvSpPr>
        <p:spPr>
          <a:xfrm>
            <a:off x="3733800" y="1676400"/>
            <a:ext cx="4953000" cy="4449763"/>
          </a:xfrm>
        </p:spPr>
        <p:txBody>
          <a:bodyPr>
            <a:normAutofit/>
          </a:bodyPr>
          <a:lstStyle/>
          <a:p>
            <a:pPr marL="0" indent="0">
              <a:buNone/>
            </a:pPr>
            <a:r>
              <a:rPr lang="en-US" sz="2800" dirty="0"/>
              <a:t>This type of pyramid has a narrow base and tapered top showing low birth and death rates. The population growth in developed countries is usually zero or negative.eg: Japan</a:t>
            </a:r>
          </a:p>
          <a:p>
            <a:endParaRPr lang="en-US" dirty="0"/>
          </a:p>
        </p:txBody>
      </p:sp>
      <p:sp>
        <p:nvSpPr>
          <p:cNvPr id="4" name="Text Placeholder 3"/>
          <p:cNvSpPr>
            <a:spLocks noGrp="1"/>
          </p:cNvSpPr>
          <p:nvPr>
            <p:ph type="body" sz="half" idx="2"/>
          </p:nvPr>
        </p:nvSpPr>
        <p:spPr/>
        <p:txBody>
          <a:bodyPr/>
          <a:lstStyle/>
          <a:p>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2184400"/>
            <a:ext cx="2932113" cy="2487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302729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609600"/>
            <a:ext cx="7696199" cy="5693866"/>
          </a:xfrm>
          <a:prstGeom prst="rect">
            <a:avLst/>
          </a:prstGeom>
        </p:spPr>
        <p:txBody>
          <a:bodyPr wrap="square">
            <a:spAutoFit/>
          </a:bodyPr>
          <a:lstStyle/>
          <a:p>
            <a:pPr algn="ctr"/>
            <a:r>
              <a:rPr lang="en-US" sz="2800" b="1" dirty="0"/>
              <a:t>RURAL URBAN </a:t>
            </a:r>
            <a:r>
              <a:rPr lang="en-US" sz="2800" b="1" dirty="0" smtClean="0"/>
              <a:t>COMPOSITION</a:t>
            </a:r>
          </a:p>
          <a:p>
            <a:r>
              <a:rPr lang="en-US" sz="2800" dirty="0"/>
              <a:t>Population is divided into two parts-rural and urban on the basis of the size and occupation of settlements. The rural population consists of small sized settlements scattered over the countryside. Urban population is one that lives in large size settlements i.e. towns and cities. Rural areas are those where people are engaged in primary activities and urban areas are those when majority of the working population is engaged in non-primary activities</a:t>
            </a:r>
            <a:r>
              <a:rPr lang="en-US" sz="2800" b="1" dirty="0" smtClean="0"/>
              <a:t>.</a:t>
            </a:r>
            <a:endParaRPr lang="en-US" sz="2800" b="1" dirty="0"/>
          </a:p>
          <a:p>
            <a:pPr algn="ctr"/>
            <a:endParaRPr lang="en-US" sz="2800" b="1" dirty="0"/>
          </a:p>
          <a:p>
            <a:pPr algn="ctr"/>
            <a:endParaRPr lang="en-US" sz="2800" dirty="0"/>
          </a:p>
        </p:txBody>
      </p:sp>
    </p:spTree>
    <p:extLst>
      <p:ext uri="{BB962C8B-B14F-4D97-AF65-F5344CB8AC3E}">
        <p14:creationId xmlns:p14="http://schemas.microsoft.com/office/powerpoint/2010/main" xmlns="" val="6024531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318</TotalTime>
  <Words>375</Words>
  <Application>Microsoft Office PowerPoint</Application>
  <PresentationFormat>On-screen Show (4:3)</PresentationFormat>
  <Paragraphs>54</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ATOMIC ENERGY EDUCATION SOCIETY</vt:lpstr>
      <vt:lpstr>POPULATION COMPOSITION</vt:lpstr>
      <vt:lpstr>Slide 3</vt:lpstr>
      <vt:lpstr>Slide 4</vt:lpstr>
      <vt:lpstr>Slide 5</vt:lpstr>
      <vt:lpstr>   Expanding Population</vt:lpstr>
      <vt:lpstr>   Constant Population</vt:lpstr>
      <vt:lpstr>Declining  Population</vt:lpstr>
      <vt:lpstr>Slide 9</vt:lpstr>
      <vt:lpstr>Slide 10</vt:lpstr>
      <vt:lpstr>Slide 11</vt:lpstr>
      <vt:lpstr>Slide 12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ATOMIC ENERGY CENTRAL SCHOOL</dc:title>
  <dc:creator>user</dc:creator>
  <cp:lastModifiedBy>user</cp:lastModifiedBy>
  <cp:revision>67</cp:revision>
  <dcterms:created xsi:type="dcterms:W3CDTF">2006-08-16T00:00:00Z</dcterms:created>
  <dcterms:modified xsi:type="dcterms:W3CDTF">2020-09-07T07:22:40Z</dcterms:modified>
</cp:coreProperties>
</file>